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62" r:id="rId4"/>
    <p:sldId id="273" r:id="rId5"/>
    <p:sldId id="263" r:id="rId6"/>
    <p:sldId id="264" r:id="rId7"/>
    <p:sldId id="265" r:id="rId8"/>
    <p:sldId id="266" r:id="rId9"/>
    <p:sldId id="268" r:id="rId10"/>
    <p:sldId id="269" r:id="rId11"/>
    <p:sldId id="270" r:id="rId12"/>
    <p:sldId id="271" r:id="rId13"/>
    <p:sldId id="272" r:id="rId14"/>
    <p:sldId id="260" r:id="rId15"/>
    <p:sldId id="259" r:id="rId16"/>
  </p:sldIdLst>
  <p:sldSz cx="12192000" cy="6858000"/>
  <p:notesSz cx="6858000" cy="9144000"/>
  <p:embeddedFontLst>
    <p:embeddedFont>
      <p:font typeface="Algerian" panose="04020705040A02060702" pitchFamily="82" charset="0"/>
      <p:regular r:id="rId18"/>
    </p:embeddedFont>
    <p:embeddedFont>
      <p:font typeface="Bahnschrift SemiBold" panose="020B0502040204020203" pitchFamily="34" charset="0"/>
      <p:bold r:id="rId19"/>
    </p:embeddedFont>
    <p:embeddedFont>
      <p:font typeface="Baskerville Old Face" panose="02020602080505020303" pitchFamily="18" charset="0"/>
      <p:regular r:id="rId20"/>
    </p:embeddedFont>
    <p:embeddedFont>
      <p:font typeface="Colonna MT" panose="04020805060202030203" pitchFamily="82" charset="0"/>
      <p:regular r:id="rId21"/>
    </p:embeddedFont>
    <p:embeddedFont>
      <p:font typeface="High Tower Text" panose="02040502050506030303" pitchFamily="18" charset="0"/>
      <p:regular r:id="rId22"/>
      <p:italic r:id="rId23"/>
    </p:embeddedFont>
    <p:embeddedFont>
      <p:font typeface="Libre Baskerville" panose="02000000000000000000" pitchFamily="2" charset="0"/>
      <p:regular r:id="rId24"/>
      <p:bold r:id="rId25"/>
      <p:italic r:id="rId26"/>
    </p:embeddedFont>
    <p:embeddedFont>
      <p:font typeface="Magneto" panose="04030805050802020D02" pitchFamily="82" charset="0"/>
      <p:bold r:id="rId27"/>
    </p:embeddedFont>
    <p:embeddedFont>
      <p:font typeface="Papyrus" panose="03070502060502030205" pitchFamily="66"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customschemas.google.com/relationships/presentationmetadata" Target="metadata"/><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4A497-4479-416D-9378-8AD1F3FE82C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A65635B-9CCC-43D1-A49F-0A83F80482D2}">
      <dgm:prSet/>
      <dgm:spPr>
        <a:effectLst>
          <a:reflection blurRad="6350" stA="52000" endA="300" endPos="35000" dir="5400000" sy="-100000" algn="bl" rotWithShape="0"/>
        </a:effectLst>
      </dgm:spPr>
      <dgm:t>
        <a:bodyPr/>
        <a:lstStyle/>
        <a:p>
          <a:r>
            <a:rPr lang="en-US" b="1" i="0" dirty="0">
              <a:latin typeface="Papyrus" panose="03070502060502030205" pitchFamily="66" charset="0"/>
            </a:rPr>
            <a:t>To analyze the box office earnings of movies, looking for trends and connections between factors like genre, release year, total earnings, and reviews and Rating. The goal is to understand how these elements affect a film's financial success and to provide useful insights for filmmakers and marketers</a:t>
          </a:r>
          <a:endParaRPr lang="en-US" b="1" dirty="0">
            <a:latin typeface="Papyrus" panose="03070502060502030205" pitchFamily="66" charset="0"/>
          </a:endParaRPr>
        </a:p>
      </dgm:t>
    </dgm:pt>
    <dgm:pt modelId="{CE0246DE-B526-4ECF-B345-0C6E8282DD55}" type="parTrans" cxnId="{251E9CF3-6E47-45D0-A872-FDEDD802A6C9}">
      <dgm:prSet/>
      <dgm:spPr/>
      <dgm:t>
        <a:bodyPr/>
        <a:lstStyle/>
        <a:p>
          <a:endParaRPr lang="en-US"/>
        </a:p>
      </dgm:t>
    </dgm:pt>
    <dgm:pt modelId="{B0786857-F052-4D6A-8324-5C04BBCEA0CB}" type="sibTrans" cxnId="{251E9CF3-6E47-45D0-A872-FDEDD802A6C9}">
      <dgm:prSet/>
      <dgm:spPr/>
      <dgm:t>
        <a:bodyPr/>
        <a:lstStyle/>
        <a:p>
          <a:endParaRPr lang="en-US"/>
        </a:p>
      </dgm:t>
    </dgm:pt>
    <dgm:pt modelId="{65588239-B994-4ADB-A056-42A36019DCCA}" type="pres">
      <dgm:prSet presAssocID="{5BF4A497-4479-416D-9378-8AD1F3FE82CE}" presName="linearFlow" presStyleCnt="0">
        <dgm:presLayoutVars>
          <dgm:dir/>
          <dgm:resizeHandles val="exact"/>
        </dgm:presLayoutVars>
      </dgm:prSet>
      <dgm:spPr/>
    </dgm:pt>
    <dgm:pt modelId="{C47B4504-3AA9-4783-AF9B-B17336DE3AF4}" type="pres">
      <dgm:prSet presAssocID="{6A65635B-9CCC-43D1-A49F-0A83F80482D2}" presName="composite" presStyleCnt="0"/>
      <dgm:spPr/>
    </dgm:pt>
    <dgm:pt modelId="{1AAB714E-EEDC-4C74-8CA3-18F6C24855EE}" type="pres">
      <dgm:prSet presAssocID="{6A65635B-9CCC-43D1-A49F-0A83F80482D2}" presName="imgShp" presStyleLbl="fgImgPlace1" presStyleIdx="0" presStyleCnt="1" custScaleX="86439" custLinFactNeighborX="-35860"/>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94E97669-9EEA-4F0F-8415-D820F1516AE7}" type="pres">
      <dgm:prSet presAssocID="{6A65635B-9CCC-43D1-A49F-0A83F80482D2}" presName="txShp" presStyleLbl="node1" presStyleIdx="0" presStyleCnt="1" custScaleX="140136" custLinFactNeighborX="-1096" custLinFactNeighborY="795">
        <dgm:presLayoutVars>
          <dgm:bulletEnabled val="1"/>
        </dgm:presLayoutVars>
      </dgm:prSet>
      <dgm:spPr/>
    </dgm:pt>
  </dgm:ptLst>
  <dgm:cxnLst>
    <dgm:cxn modelId="{CDC1F8A9-336A-48B9-A32C-7FF33D3D6A85}" type="presOf" srcId="{5BF4A497-4479-416D-9378-8AD1F3FE82CE}" destId="{65588239-B994-4ADB-A056-42A36019DCCA}" srcOrd="0" destOrd="0" presId="urn:microsoft.com/office/officeart/2005/8/layout/vList3"/>
    <dgm:cxn modelId="{146DC9EC-8A4A-4E37-A416-DAF918C42E50}" type="presOf" srcId="{6A65635B-9CCC-43D1-A49F-0A83F80482D2}" destId="{94E97669-9EEA-4F0F-8415-D820F1516AE7}" srcOrd="0" destOrd="0" presId="urn:microsoft.com/office/officeart/2005/8/layout/vList3"/>
    <dgm:cxn modelId="{251E9CF3-6E47-45D0-A872-FDEDD802A6C9}" srcId="{5BF4A497-4479-416D-9378-8AD1F3FE82CE}" destId="{6A65635B-9CCC-43D1-A49F-0A83F80482D2}" srcOrd="0" destOrd="0" parTransId="{CE0246DE-B526-4ECF-B345-0C6E8282DD55}" sibTransId="{B0786857-F052-4D6A-8324-5C04BBCEA0CB}"/>
    <dgm:cxn modelId="{62F35248-2BE6-4BEF-97E7-1E59E4797C80}" type="presParOf" srcId="{65588239-B994-4ADB-A056-42A36019DCCA}" destId="{C47B4504-3AA9-4783-AF9B-B17336DE3AF4}" srcOrd="0" destOrd="0" presId="urn:microsoft.com/office/officeart/2005/8/layout/vList3"/>
    <dgm:cxn modelId="{6B005DF6-F3D8-4AC3-93D2-73E4BEC73E19}" type="presParOf" srcId="{C47B4504-3AA9-4783-AF9B-B17336DE3AF4}" destId="{1AAB714E-EEDC-4C74-8CA3-18F6C24855EE}" srcOrd="0" destOrd="0" presId="urn:microsoft.com/office/officeart/2005/8/layout/vList3"/>
    <dgm:cxn modelId="{B50E99AF-1BD6-47DB-8744-9E9340CCA8F3}" type="presParOf" srcId="{C47B4504-3AA9-4783-AF9B-B17336DE3AF4}" destId="{94E97669-9EEA-4F0F-8415-D820F1516AE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97669-9EEA-4F0F-8415-D820F1516AE7}">
      <dsp:nvSpPr>
        <dsp:cNvPr id="0" name=""/>
        <dsp:cNvSpPr/>
      </dsp:nvSpPr>
      <dsp:spPr>
        <a:xfrm rot="10800000">
          <a:off x="298383" y="0"/>
          <a:ext cx="10391292" cy="2554544"/>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1126483" tIns="95250" rIns="177800" bIns="95250" numCol="1" spcCol="1270" anchor="ctr" anchorCtr="0">
          <a:noAutofit/>
        </a:bodyPr>
        <a:lstStyle/>
        <a:p>
          <a:pPr marL="0" lvl="0" indent="0" algn="ctr" defTabSz="1111250">
            <a:lnSpc>
              <a:spcPct val="90000"/>
            </a:lnSpc>
            <a:spcBef>
              <a:spcPct val="0"/>
            </a:spcBef>
            <a:spcAft>
              <a:spcPct val="35000"/>
            </a:spcAft>
            <a:buNone/>
          </a:pPr>
          <a:r>
            <a:rPr lang="en-US" sz="2500" b="1" i="0" kern="1200" dirty="0">
              <a:latin typeface="Papyrus" panose="03070502060502030205" pitchFamily="66" charset="0"/>
            </a:rPr>
            <a:t>To analyze the box office earnings of movies, looking for trends and connections between factors like genre, release year, total earnings, and reviews and Rating. The goal is to understand how these elements affect a film's financial success and to provide useful insights for filmmakers and marketers</a:t>
          </a:r>
          <a:endParaRPr lang="en-US" sz="2500" b="1" kern="1200" dirty="0">
            <a:latin typeface="Papyrus" panose="03070502060502030205" pitchFamily="66" charset="0"/>
          </a:endParaRPr>
        </a:p>
      </dsp:txBody>
      <dsp:txXfrm rot="10800000">
        <a:off x="937019" y="0"/>
        <a:ext cx="9752656" cy="2554544"/>
      </dsp:txXfrm>
    </dsp:sp>
    <dsp:sp modelId="{1AAB714E-EEDC-4C74-8CA3-18F6C24855EE}">
      <dsp:nvSpPr>
        <dsp:cNvPr id="0" name=""/>
        <dsp:cNvSpPr/>
      </dsp:nvSpPr>
      <dsp:spPr>
        <a:xfrm>
          <a:off x="0" y="0"/>
          <a:ext cx="2208123" cy="255454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554184" y="3535106"/>
            <a:ext cx="7246189" cy="1200288"/>
          </a:xfrm>
          <a:prstGeom prst="rect">
            <a:avLst/>
          </a:prstGeom>
          <a:noFill/>
          <a:ln>
            <a:noFill/>
          </a:ln>
          <a:effectLst>
            <a:innerShdw blurRad="63500" dist="50800" dir="2700000">
              <a:prstClr val="black">
                <a:alpha val="50000"/>
              </a:prstClr>
            </a:inn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dirty="0">
                <a:solidFill>
                  <a:schemeClr val="dk1"/>
                </a:solidFill>
                <a:latin typeface="Algerian" panose="04020705040A02060702" pitchFamily="82" charset="0"/>
                <a:ea typeface="Calibri"/>
                <a:cs typeface="Calibri"/>
                <a:sym typeface="Calibri"/>
              </a:rPr>
              <a:t>…IMDB MOVIES ON GROSS ANALYSIS…</a:t>
            </a:r>
          </a:p>
        </p:txBody>
      </p:sp>
      <p:sp>
        <p:nvSpPr>
          <p:cNvPr id="2" name="TextBox 1">
            <a:extLst>
              <a:ext uri="{FF2B5EF4-FFF2-40B4-BE49-F238E27FC236}">
                <a16:creationId xmlns:a16="http://schemas.microsoft.com/office/drawing/2014/main" id="{A3DDD06F-2CFD-08E5-0451-5C873F09BB04}"/>
              </a:ext>
            </a:extLst>
          </p:cNvPr>
          <p:cNvSpPr txBox="1"/>
          <p:nvPr/>
        </p:nvSpPr>
        <p:spPr>
          <a:xfrm>
            <a:off x="1120986" y="5577840"/>
            <a:ext cx="3054773" cy="1077218"/>
          </a:xfrm>
          <a:prstGeom prst="rect">
            <a:avLst/>
          </a:prstGeom>
          <a:noFill/>
        </p:spPr>
        <p:txBody>
          <a:bodyPr wrap="square" rtlCol="0">
            <a:spAutoFit/>
          </a:bodyPr>
          <a:lstStyle/>
          <a:p>
            <a:r>
              <a:rPr lang="en-US" sz="1600" b="1" u="sng" dirty="0" err="1">
                <a:latin typeface="Bahnschrift SemiBold" panose="020B0502040204020203" pitchFamily="34" charset="0"/>
                <a:ea typeface="Cascadia Code SemiLight" panose="020B0609020000020004" pitchFamily="49" charset="0"/>
                <a:cs typeface="Cascadia Code SemiLight" panose="020B0609020000020004" pitchFamily="49" charset="0"/>
              </a:rPr>
              <a:t>ProJecT</a:t>
            </a:r>
            <a:r>
              <a:rPr lang="en-US" sz="1600" b="1" u="sng" dirty="0">
                <a:latin typeface="Bahnschrift SemiBold" panose="020B0502040204020203" pitchFamily="34" charset="0"/>
                <a:ea typeface="Cascadia Code SemiLight" panose="020B0609020000020004" pitchFamily="49" charset="0"/>
                <a:cs typeface="Cascadia Code SemiLight" panose="020B0609020000020004" pitchFamily="49" charset="0"/>
              </a:rPr>
              <a:t> Assigned By</a:t>
            </a:r>
            <a:r>
              <a:rPr lang="en-US" sz="1600" b="1" dirty="0">
                <a:latin typeface="Bahnschrift SemiBold" panose="020B0502040204020203" pitchFamily="34" charset="0"/>
                <a:ea typeface="Cascadia Code SemiLight" panose="020B0609020000020004" pitchFamily="49" charset="0"/>
                <a:cs typeface="Cascadia Code SemiLight" panose="020B0609020000020004" pitchFamily="49" charset="0"/>
              </a:rPr>
              <a:t>:</a:t>
            </a:r>
          </a:p>
          <a:p>
            <a:r>
              <a:rPr lang="en-US" sz="1600" b="1" dirty="0" err="1">
                <a:latin typeface="Bahnschrift SemiBold" panose="020B0502040204020203" pitchFamily="34" charset="0"/>
                <a:ea typeface="Cascadia Code SemiLight" panose="020B0609020000020004" pitchFamily="49" charset="0"/>
                <a:cs typeface="Cascadia Code SemiLight" panose="020B0609020000020004" pitchFamily="49" charset="0"/>
              </a:rPr>
              <a:t>V.Saai</a:t>
            </a:r>
            <a:r>
              <a:rPr lang="en-US" sz="1600" b="1" dirty="0">
                <a:latin typeface="Bahnschrift SemiBold" panose="020B0502040204020203" pitchFamily="34" charset="0"/>
                <a:ea typeface="Cascadia Code SemiLight" panose="020B0609020000020004" pitchFamily="49" charset="0"/>
                <a:cs typeface="Cascadia Code SemiLight" panose="020B0609020000020004" pitchFamily="49" charset="0"/>
              </a:rPr>
              <a:t> Krishna </a:t>
            </a:r>
          </a:p>
          <a:p>
            <a:r>
              <a:rPr lang="en-US" sz="1600" b="1" dirty="0" err="1">
                <a:latin typeface="Bahnschrift SemiBold" panose="020B0502040204020203" pitchFamily="34" charset="0"/>
                <a:ea typeface="Cascadia Code SemiLight" panose="020B0609020000020004" pitchFamily="49" charset="0"/>
                <a:cs typeface="Cascadia Code SemiLight" panose="020B0609020000020004" pitchFamily="49" charset="0"/>
              </a:rPr>
              <a:t>D.Bhanu</a:t>
            </a:r>
            <a:r>
              <a:rPr lang="en-US" sz="1600" b="1" dirty="0">
                <a:latin typeface="Bahnschrift SemiBold" panose="020B0502040204020203" pitchFamily="34" charset="0"/>
                <a:ea typeface="Cascadia Code SemiLight" panose="020B0609020000020004" pitchFamily="49" charset="0"/>
                <a:cs typeface="Cascadia Code SemiLight" panose="020B0609020000020004" pitchFamily="49" charset="0"/>
              </a:rPr>
              <a:t> Prakash</a:t>
            </a:r>
          </a:p>
          <a:p>
            <a:r>
              <a:rPr lang="en-US" sz="1600" b="1" dirty="0" err="1">
                <a:latin typeface="Bahnschrift SemiBold" panose="020B0502040204020203" pitchFamily="34" charset="0"/>
                <a:ea typeface="Cascadia Code SemiLight" panose="020B0609020000020004" pitchFamily="49" charset="0"/>
                <a:cs typeface="Cascadia Code SemiLight" panose="020B0609020000020004" pitchFamily="49" charset="0"/>
              </a:rPr>
              <a:t>T.Sampath</a:t>
            </a:r>
            <a:r>
              <a:rPr lang="en-US" sz="1600" b="1" dirty="0">
                <a:latin typeface="Bahnschrift SemiBold" panose="020B0502040204020203" pitchFamily="34" charset="0"/>
                <a:ea typeface="Cascadia Code SemiLight" panose="020B0609020000020004" pitchFamily="49" charset="0"/>
                <a:cs typeface="Cascadia Code SemiLight" panose="020B0609020000020004" pitchFamily="49"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1D9CB-6362-7E15-EFC9-8FFFF1C8477A}"/>
              </a:ext>
            </a:extLst>
          </p:cNvPr>
          <p:cNvPicPr>
            <a:picLocks noChangeAspect="1"/>
          </p:cNvPicPr>
          <p:nvPr/>
        </p:nvPicPr>
        <p:blipFill>
          <a:blip r:embed="rId2"/>
          <a:stretch>
            <a:fillRect/>
          </a:stretch>
        </p:blipFill>
        <p:spPr>
          <a:xfrm>
            <a:off x="248057" y="2457281"/>
            <a:ext cx="5254445" cy="3894157"/>
          </a:xfrm>
          <a:prstGeom prst="rect">
            <a:avLst/>
          </a:prstGeom>
          <a:ln>
            <a:solidFill>
              <a:schemeClr val="tx1">
                <a:lumMod val="95000"/>
                <a:lumOff val="5000"/>
              </a:schemeClr>
            </a:solidFill>
          </a:ln>
        </p:spPr>
      </p:pic>
      <p:pic>
        <p:nvPicPr>
          <p:cNvPr id="5" name="Picture 4">
            <a:extLst>
              <a:ext uri="{FF2B5EF4-FFF2-40B4-BE49-F238E27FC236}">
                <a16:creationId xmlns:a16="http://schemas.microsoft.com/office/drawing/2014/main" id="{DE6E947B-BFE2-3421-DA50-935C1F669E2A}"/>
              </a:ext>
            </a:extLst>
          </p:cNvPr>
          <p:cNvPicPr>
            <a:picLocks noChangeAspect="1"/>
          </p:cNvPicPr>
          <p:nvPr/>
        </p:nvPicPr>
        <p:blipFill>
          <a:blip r:embed="rId3"/>
          <a:stretch>
            <a:fillRect/>
          </a:stretch>
        </p:blipFill>
        <p:spPr>
          <a:xfrm>
            <a:off x="5751598" y="2457281"/>
            <a:ext cx="5342083" cy="3886537"/>
          </a:xfrm>
          <a:prstGeom prst="rect">
            <a:avLst/>
          </a:prstGeom>
          <a:ln>
            <a:solidFill>
              <a:schemeClr val="tx1">
                <a:lumMod val="95000"/>
                <a:lumOff val="5000"/>
              </a:schemeClr>
            </a:solidFill>
          </a:ln>
        </p:spPr>
      </p:pic>
      <p:sp>
        <p:nvSpPr>
          <p:cNvPr id="6" name="Rectangle: Rounded Corners 5">
            <a:extLst>
              <a:ext uri="{FF2B5EF4-FFF2-40B4-BE49-F238E27FC236}">
                <a16:creationId xmlns:a16="http://schemas.microsoft.com/office/drawing/2014/main" id="{DA232807-DEB2-5BC3-179B-3FA7E250C70C}"/>
              </a:ext>
            </a:extLst>
          </p:cNvPr>
          <p:cNvSpPr/>
          <p:nvPr/>
        </p:nvSpPr>
        <p:spPr>
          <a:xfrm>
            <a:off x="248057" y="386080"/>
            <a:ext cx="5254445" cy="1737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Action is the top earning genre, with over 2 billion dollars in revenue</a:t>
            </a:r>
          </a:p>
          <a:p>
            <a:pPr marL="285750" indent="-285750">
              <a:buFont typeface="Arial" panose="020B0604020202020204" pitchFamily="34" charset="0"/>
              <a:buChar char="•"/>
            </a:pPr>
            <a:r>
              <a:rPr lang="en-US" sz="1800" b="1" dirty="0"/>
              <a:t>Period movies earn the least, with just over 300 million dollars in revenue</a:t>
            </a:r>
          </a:p>
        </p:txBody>
      </p:sp>
      <p:sp>
        <p:nvSpPr>
          <p:cNvPr id="2" name="Oval 1">
            <a:extLst>
              <a:ext uri="{FF2B5EF4-FFF2-40B4-BE49-F238E27FC236}">
                <a16:creationId xmlns:a16="http://schemas.microsoft.com/office/drawing/2014/main" id="{5F61ED48-B5CB-1116-0A9D-79788F59D8C5}"/>
              </a:ext>
            </a:extLst>
          </p:cNvPr>
          <p:cNvSpPr/>
          <p:nvPr/>
        </p:nvSpPr>
        <p:spPr>
          <a:xfrm>
            <a:off x="6172200" y="321733"/>
            <a:ext cx="4597400" cy="188806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b="1" dirty="0"/>
              <a:t>Hindi is the most frequent language with 279 occurrences</a:t>
            </a:r>
          </a:p>
          <a:p>
            <a:pPr marL="285750" indent="-285750" algn="ctr">
              <a:buFont typeface="Arial" panose="020B0604020202020204" pitchFamily="34" charset="0"/>
              <a:buChar char="•"/>
            </a:pPr>
            <a:r>
              <a:rPr lang="en-US" b="1" dirty="0"/>
              <a:t>Following Hindi are Telugu with 189 occurrences, Malayalam with 181 occurrences, and Tamil with 156 occurrence</a:t>
            </a:r>
          </a:p>
        </p:txBody>
      </p:sp>
    </p:spTree>
    <p:extLst>
      <p:ext uri="{BB962C8B-B14F-4D97-AF65-F5344CB8AC3E}">
        <p14:creationId xmlns:p14="http://schemas.microsoft.com/office/powerpoint/2010/main" val="150623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C38F2-E98E-A1DD-33A6-78CFF2957B53}"/>
              </a:ext>
            </a:extLst>
          </p:cNvPr>
          <p:cNvPicPr>
            <a:picLocks noChangeAspect="1"/>
          </p:cNvPicPr>
          <p:nvPr/>
        </p:nvPicPr>
        <p:blipFill>
          <a:blip r:embed="rId2"/>
          <a:stretch>
            <a:fillRect/>
          </a:stretch>
        </p:blipFill>
        <p:spPr>
          <a:xfrm>
            <a:off x="475546" y="2824139"/>
            <a:ext cx="5209821" cy="3932261"/>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id="{9BE29F8C-589F-75FE-8697-8C530679656F}"/>
              </a:ext>
            </a:extLst>
          </p:cNvPr>
          <p:cNvPicPr>
            <a:picLocks noChangeAspect="1"/>
          </p:cNvPicPr>
          <p:nvPr/>
        </p:nvPicPr>
        <p:blipFill>
          <a:blip r:embed="rId3"/>
          <a:stretch>
            <a:fillRect/>
          </a:stretch>
        </p:blipFill>
        <p:spPr>
          <a:xfrm>
            <a:off x="6179145" y="272829"/>
            <a:ext cx="5705795" cy="3628612"/>
          </a:xfrm>
          <a:prstGeom prst="rect">
            <a:avLst/>
          </a:prstGeom>
          <a:ln>
            <a:solidFill>
              <a:schemeClr val="tx1">
                <a:lumMod val="95000"/>
                <a:lumOff val="5000"/>
              </a:schemeClr>
            </a:solidFill>
          </a:ln>
        </p:spPr>
      </p:pic>
      <p:sp>
        <p:nvSpPr>
          <p:cNvPr id="2" name="Arrow: Down 1">
            <a:extLst>
              <a:ext uri="{FF2B5EF4-FFF2-40B4-BE49-F238E27FC236}">
                <a16:creationId xmlns:a16="http://schemas.microsoft.com/office/drawing/2014/main" id="{E1F751CA-B3F8-4D08-2616-BF9EB766D939}"/>
              </a:ext>
            </a:extLst>
          </p:cNvPr>
          <p:cNvSpPr/>
          <p:nvPr/>
        </p:nvSpPr>
        <p:spPr>
          <a:xfrm>
            <a:off x="64914" y="101600"/>
            <a:ext cx="6031086" cy="27093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sz="1600" b="1" dirty="0"/>
              <a:t>Hindi has the highest gross earnings with 430,594,536</a:t>
            </a:r>
          </a:p>
          <a:p>
            <a:pPr marL="285750" indent="-285750" algn="ctr">
              <a:buFont typeface="Arial" panose="020B0604020202020204" pitchFamily="34" charset="0"/>
              <a:buChar char="•"/>
            </a:pPr>
            <a:r>
              <a:rPr lang="en-US" sz="1600" b="1" dirty="0"/>
              <a:t>The lowest gross earnings were for movies released in English Hindi with 860,339</a:t>
            </a:r>
          </a:p>
        </p:txBody>
      </p:sp>
      <p:sp>
        <p:nvSpPr>
          <p:cNvPr id="4" name="Rectangle: Rounded Corners 3">
            <a:extLst>
              <a:ext uri="{FF2B5EF4-FFF2-40B4-BE49-F238E27FC236}">
                <a16:creationId xmlns:a16="http://schemas.microsoft.com/office/drawing/2014/main" id="{EE792679-F657-E4EA-C24D-A0FD9F8C0089}"/>
              </a:ext>
            </a:extLst>
          </p:cNvPr>
          <p:cNvSpPr/>
          <p:nvPr/>
        </p:nvSpPr>
        <p:spPr>
          <a:xfrm>
            <a:off x="6477000" y="4038601"/>
            <a:ext cx="5331740" cy="2209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b="1" dirty="0"/>
              <a:t>The chart shows the top-grossing movies by year</a:t>
            </a:r>
          </a:p>
          <a:p>
            <a:pPr marL="285750" indent="-285750" algn="ctr">
              <a:buFont typeface="Arial" panose="020B0604020202020204" pitchFamily="34" charset="0"/>
              <a:buChar char="•"/>
            </a:pPr>
            <a:r>
              <a:rPr lang="en-US" b="1" dirty="0"/>
              <a:t>RRR was the highest grossing movie of 2022, with the highest gross of almost 1.6 billion</a:t>
            </a:r>
          </a:p>
          <a:p>
            <a:pPr marL="285750" indent="-285750" algn="ctr">
              <a:buFont typeface="Arial" panose="020B0604020202020204" pitchFamily="34" charset="0"/>
              <a:buChar char="•"/>
            </a:pPr>
            <a:r>
              <a:rPr lang="en-US" b="1" dirty="0"/>
              <a:t>In 2023, Fury Of The God was the top-grossing film with a gross of 1.2 billion</a:t>
            </a:r>
          </a:p>
          <a:p>
            <a:pPr marL="285750" indent="-285750" algn="ctr">
              <a:buFont typeface="Arial" panose="020B0604020202020204" pitchFamily="34" charset="0"/>
              <a:buChar char="•"/>
            </a:pPr>
            <a:r>
              <a:rPr lang="en-US" b="1" dirty="0"/>
              <a:t>Kalki 2898 AD was the top grossing film of 2024, with the highest gross of 1.3 billion</a:t>
            </a:r>
          </a:p>
        </p:txBody>
      </p:sp>
    </p:spTree>
    <p:extLst>
      <p:ext uri="{BB962C8B-B14F-4D97-AF65-F5344CB8AC3E}">
        <p14:creationId xmlns:p14="http://schemas.microsoft.com/office/powerpoint/2010/main" val="31850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341D0-9ECC-0FA5-00B5-9C2E137C0071}"/>
              </a:ext>
            </a:extLst>
          </p:cNvPr>
          <p:cNvPicPr>
            <a:picLocks noChangeAspect="1"/>
          </p:cNvPicPr>
          <p:nvPr/>
        </p:nvPicPr>
        <p:blipFill>
          <a:blip r:embed="rId2"/>
          <a:stretch>
            <a:fillRect/>
          </a:stretch>
        </p:blipFill>
        <p:spPr>
          <a:xfrm>
            <a:off x="6096000" y="285406"/>
            <a:ext cx="5773779" cy="3279061"/>
          </a:xfrm>
          <a:prstGeom prst="rect">
            <a:avLst/>
          </a:prstGeom>
          <a:ln>
            <a:solidFill>
              <a:schemeClr val="tx1">
                <a:lumMod val="95000"/>
                <a:lumOff val="5000"/>
              </a:schemeClr>
            </a:solidFill>
          </a:ln>
        </p:spPr>
      </p:pic>
      <p:pic>
        <p:nvPicPr>
          <p:cNvPr id="7" name="Picture 6">
            <a:extLst>
              <a:ext uri="{FF2B5EF4-FFF2-40B4-BE49-F238E27FC236}">
                <a16:creationId xmlns:a16="http://schemas.microsoft.com/office/drawing/2014/main" id="{BD514529-29C6-016B-0A52-4F6897F827F1}"/>
              </a:ext>
            </a:extLst>
          </p:cNvPr>
          <p:cNvPicPr>
            <a:picLocks noChangeAspect="1"/>
          </p:cNvPicPr>
          <p:nvPr/>
        </p:nvPicPr>
        <p:blipFill>
          <a:blip r:embed="rId3"/>
          <a:stretch>
            <a:fillRect/>
          </a:stretch>
        </p:blipFill>
        <p:spPr>
          <a:xfrm>
            <a:off x="270271" y="2741507"/>
            <a:ext cx="5425802" cy="3966554"/>
          </a:xfrm>
          <a:prstGeom prst="rect">
            <a:avLst/>
          </a:prstGeom>
          <a:ln>
            <a:solidFill>
              <a:schemeClr val="tx1">
                <a:lumMod val="95000"/>
                <a:lumOff val="5000"/>
              </a:schemeClr>
            </a:solidFill>
          </a:ln>
        </p:spPr>
      </p:pic>
      <p:sp>
        <p:nvSpPr>
          <p:cNvPr id="2" name="TextBox 1">
            <a:extLst>
              <a:ext uri="{FF2B5EF4-FFF2-40B4-BE49-F238E27FC236}">
                <a16:creationId xmlns:a16="http://schemas.microsoft.com/office/drawing/2014/main" id="{4C8E00B5-5F19-6A26-BEE3-832ACD71C9FA}"/>
              </a:ext>
            </a:extLst>
          </p:cNvPr>
          <p:cNvSpPr txBox="1"/>
          <p:nvPr/>
        </p:nvSpPr>
        <p:spPr>
          <a:xfrm>
            <a:off x="392372" y="649473"/>
            <a:ext cx="5181600" cy="19389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movie Animal has the longest average duration at around 205 minutes. It was directed by Sandeep Reddy Vanga,</a:t>
            </a:r>
          </a:p>
          <a:p>
            <a:pPr marL="285750" indent="-285750">
              <a:buFont typeface="Arial" panose="020B0604020202020204" pitchFamily="34" charset="0"/>
              <a:buChar char="•"/>
            </a:pPr>
            <a:r>
              <a:rPr lang="en-US" sz="2000" b="1" dirty="0" err="1"/>
              <a:t>Jhund</a:t>
            </a:r>
            <a:r>
              <a:rPr lang="en-US" sz="2000" b="1" dirty="0"/>
              <a:t> has the shortest average duration at around 175 minutes</a:t>
            </a:r>
          </a:p>
        </p:txBody>
      </p:sp>
      <p:sp>
        <p:nvSpPr>
          <p:cNvPr id="3" name="TextBox 2">
            <a:extLst>
              <a:ext uri="{FF2B5EF4-FFF2-40B4-BE49-F238E27FC236}">
                <a16:creationId xmlns:a16="http://schemas.microsoft.com/office/drawing/2014/main" id="{D6BF7501-63D9-632F-16A7-9DBE06EF91FA}"/>
              </a:ext>
            </a:extLst>
          </p:cNvPr>
          <p:cNvSpPr txBox="1"/>
          <p:nvPr/>
        </p:nvSpPr>
        <p:spPr>
          <a:xfrm>
            <a:off x="6197600" y="3852333"/>
            <a:ext cx="5425802" cy="2308324"/>
          </a:xfrm>
          <a:prstGeom prst="rect">
            <a:avLst/>
          </a:prstGeom>
          <a:noFill/>
        </p:spPr>
        <p:txBody>
          <a:bodyPr wrap="square" rtlCol="0">
            <a:spAutoFit/>
          </a:bodyPr>
          <a:lstStyle/>
          <a:p>
            <a:pPr marL="285750" indent="-285750">
              <a:buFont typeface="Arial" panose="020B0604020202020204" pitchFamily="34" charset="0"/>
              <a:buChar char="•"/>
            </a:pPr>
            <a:r>
              <a:rPr lang="en-US" sz="1800" b="1" dirty="0"/>
              <a:t>The Visualization is based Upon Director and by Gross</a:t>
            </a:r>
          </a:p>
          <a:p>
            <a:pPr marL="285750" indent="-285750">
              <a:buFont typeface="Arial" panose="020B0604020202020204" pitchFamily="34" charset="0"/>
              <a:buChar char="•"/>
            </a:pPr>
            <a:r>
              <a:rPr lang="en-US" sz="1800" b="1" dirty="0"/>
              <a:t>Here we can see that SS. </a:t>
            </a:r>
            <a:r>
              <a:rPr lang="en-US" sz="1800" b="1" dirty="0" err="1"/>
              <a:t>Rajmouli</a:t>
            </a:r>
            <a:r>
              <a:rPr lang="en-US" sz="1800" b="1" dirty="0"/>
              <a:t> has Top gross of 1.65 billions in the year of 2022</a:t>
            </a:r>
          </a:p>
          <a:p>
            <a:pPr marL="285750" indent="-285750">
              <a:buFont typeface="Arial" panose="020B0604020202020204" pitchFamily="34" charset="0"/>
              <a:buChar char="•"/>
            </a:pPr>
            <a:r>
              <a:rPr lang="en-US" sz="1800" b="1" dirty="0"/>
              <a:t>In the year of 2023 David Sandberg has Top gross 1.34 billions</a:t>
            </a:r>
          </a:p>
          <a:p>
            <a:pPr marL="285750" indent="-285750">
              <a:buFont typeface="Arial" panose="020B0604020202020204" pitchFamily="34" charset="0"/>
              <a:buChar char="•"/>
            </a:pPr>
            <a:r>
              <a:rPr lang="en-US" sz="1800" b="1" dirty="0"/>
              <a:t>In the Year of 2024 Nag Ashwin has top gross of 1.45 billions</a:t>
            </a:r>
          </a:p>
        </p:txBody>
      </p:sp>
      <p:sp>
        <p:nvSpPr>
          <p:cNvPr id="4" name="Rectangle: Rounded Corners 3">
            <a:extLst>
              <a:ext uri="{FF2B5EF4-FFF2-40B4-BE49-F238E27FC236}">
                <a16:creationId xmlns:a16="http://schemas.microsoft.com/office/drawing/2014/main" id="{ADA7E641-B140-7A06-466C-2AA6EAE68B98}"/>
              </a:ext>
            </a:extLst>
          </p:cNvPr>
          <p:cNvSpPr/>
          <p:nvPr/>
        </p:nvSpPr>
        <p:spPr>
          <a:xfrm>
            <a:off x="736600" y="118532"/>
            <a:ext cx="5181600" cy="50554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t>Bar Graph</a:t>
            </a:r>
          </a:p>
        </p:txBody>
      </p:sp>
    </p:spTree>
    <p:extLst>
      <p:ext uri="{BB962C8B-B14F-4D97-AF65-F5344CB8AC3E}">
        <p14:creationId xmlns:p14="http://schemas.microsoft.com/office/powerpoint/2010/main" val="3138659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C7986A-EEC7-7400-335E-DEFD9B0319DC}"/>
              </a:ext>
            </a:extLst>
          </p:cNvPr>
          <p:cNvPicPr>
            <a:picLocks noChangeAspect="1"/>
          </p:cNvPicPr>
          <p:nvPr/>
        </p:nvPicPr>
        <p:blipFill>
          <a:blip r:embed="rId2"/>
          <a:stretch>
            <a:fillRect/>
          </a:stretch>
        </p:blipFill>
        <p:spPr>
          <a:xfrm>
            <a:off x="5579750" y="1430991"/>
            <a:ext cx="5376117" cy="4524315"/>
          </a:xfrm>
          <a:prstGeom prst="rect">
            <a:avLst/>
          </a:prstGeom>
          <a:ln>
            <a:solidFill>
              <a:schemeClr val="tx1">
                <a:lumMod val="95000"/>
                <a:lumOff val="5000"/>
              </a:schemeClr>
            </a:solidFill>
          </a:ln>
        </p:spPr>
      </p:pic>
      <p:sp>
        <p:nvSpPr>
          <p:cNvPr id="2" name="TextBox 1">
            <a:extLst>
              <a:ext uri="{FF2B5EF4-FFF2-40B4-BE49-F238E27FC236}">
                <a16:creationId xmlns:a16="http://schemas.microsoft.com/office/drawing/2014/main" id="{A7D6EC24-0C2F-85A8-617C-531725C64930}"/>
              </a:ext>
            </a:extLst>
          </p:cNvPr>
          <p:cNvSpPr txBox="1"/>
          <p:nvPr/>
        </p:nvSpPr>
        <p:spPr>
          <a:xfrm>
            <a:off x="559016" y="1430991"/>
            <a:ext cx="4411133"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Gross and Reviews </a:t>
            </a:r>
            <a:r>
              <a:rPr lang="en-US" sz="2200" b="1" dirty="0"/>
              <a:t>have the strongest positive correlation (0.49), meaning movies with higher gross revenue tend to have more reviews.</a:t>
            </a:r>
          </a:p>
          <a:p>
            <a:pPr marL="285750" indent="-285750">
              <a:buFont typeface="Arial" panose="020B0604020202020204" pitchFamily="34" charset="0"/>
              <a:buChar char="•"/>
            </a:pPr>
            <a:r>
              <a:rPr lang="en-US" sz="2200" b="1" dirty="0"/>
              <a:t>Duration and Reviews have a moderate positive correlation (0.18).Ratings, Gross, and Duration have very weak correlations with each other, suggesting they are largely independent.</a:t>
            </a:r>
          </a:p>
        </p:txBody>
      </p:sp>
      <p:sp>
        <p:nvSpPr>
          <p:cNvPr id="4" name="TextBox 3">
            <a:extLst>
              <a:ext uri="{FF2B5EF4-FFF2-40B4-BE49-F238E27FC236}">
                <a16:creationId xmlns:a16="http://schemas.microsoft.com/office/drawing/2014/main" id="{ACA2AFC3-12BC-39E1-39E9-36C1745F79D1}"/>
              </a:ext>
            </a:extLst>
          </p:cNvPr>
          <p:cNvSpPr txBox="1"/>
          <p:nvPr/>
        </p:nvSpPr>
        <p:spPr>
          <a:xfrm>
            <a:off x="2679915" y="338789"/>
            <a:ext cx="5486400" cy="707886"/>
          </a:xfrm>
          <a:prstGeom prst="rect">
            <a:avLst/>
          </a:prstGeom>
          <a:noFill/>
          <a:effectLst>
            <a:outerShdw blurRad="50800" dist="38100" dir="16200000" rotWithShape="0">
              <a:prstClr val="black">
                <a:alpha val="40000"/>
              </a:prstClr>
            </a:outerShdw>
          </a:effectLst>
        </p:spPr>
        <p:txBody>
          <a:bodyPr wrap="square" rtlCol="0">
            <a:spAutoFit/>
          </a:bodyPr>
          <a:lstStyle/>
          <a:p>
            <a:pPr marL="285750" indent="-285750" algn="ctr">
              <a:buFont typeface="Arial" panose="020B0604020202020204" pitchFamily="34" charset="0"/>
              <a:buChar char="•"/>
            </a:pPr>
            <a:r>
              <a:rPr lang="en-US" sz="1800" b="1" u="sng" dirty="0"/>
              <a:t>Correlation Matrix On </a:t>
            </a:r>
            <a:r>
              <a:rPr lang="en-US" sz="2200" b="1" dirty="0" err="1"/>
              <a:t>Ratings,Gross,Reviews,Duration</a:t>
            </a:r>
            <a:endParaRPr lang="en-US" sz="2200" b="1" dirty="0"/>
          </a:p>
        </p:txBody>
      </p:sp>
    </p:spTree>
    <p:extLst>
      <p:ext uri="{BB962C8B-B14F-4D97-AF65-F5344CB8AC3E}">
        <p14:creationId xmlns:p14="http://schemas.microsoft.com/office/powerpoint/2010/main" val="188199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502074-7C95-CE55-2D25-BF060FBE3CF3}"/>
              </a:ext>
            </a:extLst>
          </p:cNvPr>
          <p:cNvSpPr txBox="1"/>
          <p:nvPr/>
        </p:nvSpPr>
        <p:spPr>
          <a:xfrm>
            <a:off x="499534" y="448732"/>
            <a:ext cx="3801533" cy="492443"/>
          </a:xfrm>
          <a:prstGeom prst="rect">
            <a:avLst/>
          </a:prstGeom>
          <a:noFill/>
        </p:spPr>
        <p:txBody>
          <a:bodyPr wrap="square" rtlCol="0">
            <a:spAutoFit/>
          </a:bodyPr>
          <a:lstStyle/>
          <a:p>
            <a:r>
              <a:rPr lang="en-US" sz="2600" u="sng" dirty="0">
                <a:latin typeface="Algerian" panose="04020705040A02060702" pitchFamily="82" charset="0"/>
              </a:rPr>
              <a:t>Conclusion:-</a:t>
            </a:r>
          </a:p>
        </p:txBody>
      </p:sp>
      <p:sp>
        <p:nvSpPr>
          <p:cNvPr id="5" name="TextBox 4">
            <a:extLst>
              <a:ext uri="{FF2B5EF4-FFF2-40B4-BE49-F238E27FC236}">
                <a16:creationId xmlns:a16="http://schemas.microsoft.com/office/drawing/2014/main" id="{DF36A915-1007-B194-4EEB-34D98C9A0BDC}"/>
              </a:ext>
            </a:extLst>
          </p:cNvPr>
          <p:cNvSpPr txBox="1"/>
          <p:nvPr/>
        </p:nvSpPr>
        <p:spPr>
          <a:xfrm>
            <a:off x="186267" y="1012954"/>
            <a:ext cx="11065934" cy="4493538"/>
          </a:xfrm>
          <a:prstGeom prst="rect">
            <a:avLst/>
          </a:prstGeom>
          <a:noFill/>
        </p:spPr>
        <p:txBody>
          <a:bodyPr wrap="square" rtlCol="0">
            <a:spAutoFit/>
          </a:bodyPr>
          <a:lstStyle/>
          <a:p>
            <a:pPr marL="285750" indent="-285750">
              <a:buFont typeface="Arial" panose="020B0604020202020204" pitchFamily="34" charset="0"/>
              <a:buChar char="•"/>
            </a:pPr>
            <a:r>
              <a:rPr lang="en-US" sz="2200" b="1" dirty="0">
                <a:latin typeface="High Tower Text" panose="02040502050506030303" pitchFamily="18" charset="0"/>
              </a:rPr>
              <a:t>A few prominent directors may dominate in terms of gross revenue, showing that established directors tend to attract larger audiences or higher box-office earnings.</a:t>
            </a:r>
          </a:p>
          <a:p>
            <a:pPr marL="285750" indent="-285750">
              <a:buFont typeface="Arial" panose="020B0604020202020204" pitchFamily="34" charset="0"/>
              <a:buChar char="•"/>
            </a:pPr>
            <a:r>
              <a:rPr lang="en-US" sz="2200" b="1" dirty="0">
                <a:latin typeface="High Tower Text" panose="02040502050506030303" pitchFamily="18" charset="0"/>
              </a:rPr>
              <a:t>Based on the gross revenue data, specific genres like Action, Drama, and Comedy (if relevant) tend to generate higher box office revenues.</a:t>
            </a:r>
          </a:p>
          <a:p>
            <a:pPr marL="285750" indent="-285750">
              <a:buFont typeface="Arial" panose="020B0604020202020204" pitchFamily="34" charset="0"/>
              <a:buChar char="•"/>
            </a:pPr>
            <a:r>
              <a:rPr lang="en-US" sz="2200" b="1" dirty="0">
                <a:latin typeface="High Tower Text" panose="02040502050506030303" pitchFamily="18" charset="0"/>
              </a:rPr>
              <a:t>There may be a moderate correlation between movie ratings and gross revenue, suggesting that movies with higher ratings tend to perform better at the box office</a:t>
            </a:r>
          </a:p>
          <a:p>
            <a:pPr marL="285750" indent="-285750">
              <a:buFont typeface="Arial" panose="020B0604020202020204" pitchFamily="34" charset="0"/>
              <a:buChar char="•"/>
            </a:pPr>
            <a:r>
              <a:rPr lang="en-US" sz="2200" b="1" dirty="0">
                <a:latin typeface="High Tower Text" panose="02040502050506030303" pitchFamily="18" charset="0"/>
              </a:rPr>
              <a:t>Movies in certain languages, such as Hindi, English, or Telugu, might dominate the gross revenue figures, indicating that these languages have larger </a:t>
            </a:r>
            <a:r>
              <a:rPr lang="en-US" sz="2200" b="1">
                <a:latin typeface="High Tower Text" panose="02040502050506030303" pitchFamily="18" charset="0"/>
              </a:rPr>
              <a:t>market reach.</a:t>
            </a:r>
            <a:endParaRPr lang="en-US" sz="2200" b="1" dirty="0">
              <a:latin typeface="High Tower Text" panose="02040502050506030303" pitchFamily="18" charset="0"/>
            </a:endParaRPr>
          </a:p>
          <a:p>
            <a:pPr marL="285750" indent="-285750">
              <a:buFont typeface="Arial" panose="020B0604020202020204" pitchFamily="34" charset="0"/>
              <a:buChar char="•"/>
            </a:pPr>
            <a:r>
              <a:rPr lang="en-US" sz="2200" b="1" dirty="0">
                <a:latin typeface="High Tower Text" panose="02040502050506030303" pitchFamily="18" charset="0"/>
              </a:rPr>
              <a:t>Certain actors might appear more frequently in high-grossing films, indicating that their presence significantly contributes to the commercial success of a movie.</a:t>
            </a:r>
          </a:p>
          <a:p>
            <a:pPr marL="285750" indent="-285750">
              <a:buFont typeface="Arial" panose="020B0604020202020204" pitchFamily="34" charset="0"/>
              <a:buChar char="•"/>
            </a:pPr>
            <a:r>
              <a:rPr lang="en-US" sz="2200" b="1" dirty="0">
                <a:latin typeface="High Tower Text" panose="02040502050506030303" pitchFamily="18" charset="0"/>
              </a:rPr>
              <a:t>Longer movies, particularly those with an epic narrative structure, tend to generate more revenue, potentially due to their ability to engage audiences for extended periods and create a more immersive experience</a:t>
            </a:r>
          </a:p>
        </p:txBody>
      </p:sp>
    </p:spTree>
    <p:extLst>
      <p:ext uri="{BB962C8B-B14F-4D97-AF65-F5344CB8AC3E}">
        <p14:creationId xmlns:p14="http://schemas.microsoft.com/office/powerpoint/2010/main" val="186973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1" dirty="0">
                <a:solidFill>
                  <a:srgbClr val="C00000"/>
                </a:solidFill>
                <a:latin typeface="Colonna MT" panose="04020805060202030203" pitchFamily="82" charset="0"/>
                <a:ea typeface="Libre Baskerville"/>
                <a:cs typeface="Libre Baskerville"/>
                <a:sym typeface="Libre Baskerville"/>
              </a:rPr>
              <a:t>....</a:t>
            </a:r>
            <a:r>
              <a:rPr lang="en-IN" sz="4400" b="1" strike="noStrike" cap="none" dirty="0">
                <a:solidFill>
                  <a:srgbClr val="C00000"/>
                </a:solidFill>
                <a:latin typeface="Colonna MT" panose="04020805060202030203" pitchFamily="82" charset="0"/>
                <a:ea typeface="Libre Baskerville"/>
                <a:cs typeface="Libre Baskerville"/>
                <a:sym typeface="Libre Baskerville"/>
              </a:rPr>
              <a:t>THANK YOU….</a:t>
            </a:r>
            <a:endParaRPr sz="1800" b="1" strike="noStrike" cap="none" dirty="0">
              <a:solidFill>
                <a:schemeClr val="dk1"/>
              </a:solidFill>
              <a:latin typeface="Colonna MT" panose="04020805060202030203" pitchFamily="82" charset="0"/>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extBox 1">
            <a:extLst>
              <a:ext uri="{FF2B5EF4-FFF2-40B4-BE49-F238E27FC236}">
                <a16:creationId xmlns:a16="http://schemas.microsoft.com/office/drawing/2014/main" id="{78E8592A-FFC2-8E29-F5D9-3A844C02F99A}"/>
              </a:ext>
            </a:extLst>
          </p:cNvPr>
          <p:cNvSpPr txBox="1"/>
          <p:nvPr/>
        </p:nvSpPr>
        <p:spPr>
          <a:xfrm>
            <a:off x="5081693" y="247228"/>
            <a:ext cx="4995333" cy="584775"/>
          </a:xfrm>
          <a:prstGeom prst="rect">
            <a:avLst/>
          </a:prstGeom>
          <a:noFill/>
        </p:spPr>
        <p:txBody>
          <a:bodyPr wrap="square" rtlCol="0">
            <a:spAutoFit/>
          </a:bodyPr>
          <a:lstStyle/>
          <a:p>
            <a:r>
              <a:rPr lang="en-US" sz="3200" b="1" u="sng" dirty="0">
                <a:latin typeface="Magneto" panose="04030805050802020D02" pitchFamily="82" charset="0"/>
              </a:rPr>
              <a:t>Objective</a:t>
            </a:r>
          </a:p>
        </p:txBody>
      </p:sp>
      <p:graphicFrame>
        <p:nvGraphicFramePr>
          <p:cNvPr id="7" name="Diagram 6">
            <a:extLst>
              <a:ext uri="{FF2B5EF4-FFF2-40B4-BE49-F238E27FC236}">
                <a16:creationId xmlns:a16="http://schemas.microsoft.com/office/drawing/2014/main" id="{D5275213-D565-8194-9997-75C87386BB77}"/>
              </a:ext>
            </a:extLst>
          </p:cNvPr>
          <p:cNvGraphicFramePr/>
          <p:nvPr>
            <p:extLst>
              <p:ext uri="{D42A27DB-BD31-4B8C-83A1-F6EECF244321}">
                <p14:modId xmlns:p14="http://schemas.microsoft.com/office/powerpoint/2010/main" val="3163352824"/>
              </p:ext>
            </p:extLst>
          </p:nvPr>
        </p:nvGraphicFramePr>
        <p:xfrm>
          <a:off x="697654" y="1065108"/>
          <a:ext cx="11150599" cy="2554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E54B625-B248-5116-F3CF-D04BB2330AC2}"/>
              </a:ext>
            </a:extLst>
          </p:cNvPr>
          <p:cNvSpPr txBox="1"/>
          <p:nvPr/>
        </p:nvSpPr>
        <p:spPr>
          <a:xfrm>
            <a:off x="321731" y="5263304"/>
            <a:ext cx="11675533" cy="40011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000" dirty="0">
                <a:latin typeface="Baskerville Old Face" panose="02020602080505020303" pitchFamily="18" charset="0"/>
              </a:rPr>
              <a:t>URL='https://www.imdb.com/search/title/?title_type=feature&amp;release_date=2022-01-01,2024-10-31&amp;countries=IN</a:t>
            </a:r>
            <a:r>
              <a:rPr lang="en-US" sz="2000" dirty="0"/>
              <a:t>'</a:t>
            </a:r>
          </a:p>
        </p:txBody>
      </p:sp>
      <p:sp>
        <p:nvSpPr>
          <p:cNvPr id="10" name="TextBox 9">
            <a:extLst>
              <a:ext uri="{FF2B5EF4-FFF2-40B4-BE49-F238E27FC236}">
                <a16:creationId xmlns:a16="http://schemas.microsoft.com/office/drawing/2014/main" id="{7715FBD0-E3D7-A261-E346-8C9C402259DD}"/>
              </a:ext>
            </a:extLst>
          </p:cNvPr>
          <p:cNvSpPr txBox="1"/>
          <p:nvPr/>
        </p:nvSpPr>
        <p:spPr>
          <a:xfrm>
            <a:off x="4889498" y="4797638"/>
            <a:ext cx="1629836" cy="369332"/>
          </a:xfrm>
          <a:prstGeom prst="rect">
            <a:avLst/>
          </a:prstGeom>
          <a:noFill/>
        </p:spPr>
        <p:txBody>
          <a:bodyPr wrap="square" rtlCol="0">
            <a:spAutoFit/>
          </a:bodyPr>
          <a:lstStyle/>
          <a:p>
            <a:r>
              <a:rPr lang="en-US" sz="1800" b="1" u="sng" dirty="0">
                <a:latin typeface="Magneto" panose="04030805050802020D02" pitchFamily="82" charset="0"/>
              </a:rPr>
              <a:t>Movie</a:t>
            </a:r>
            <a:r>
              <a:rPr lang="en-US" sz="1800" b="1" dirty="0">
                <a:latin typeface="Magneto" panose="04030805050802020D02" pitchFamily="82" charset="0"/>
              </a:rPr>
              <a:t> </a:t>
            </a:r>
            <a:r>
              <a:rPr lang="en-US" sz="1800" b="1" u="sng" dirty="0">
                <a:latin typeface="Magneto" panose="04030805050802020D02" pitchFamily="82" charset="0"/>
              </a:rPr>
              <a:t>URL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2FB0F0-3C1E-75F1-B740-6B3548039CEB}"/>
              </a:ext>
            </a:extLst>
          </p:cNvPr>
          <p:cNvSpPr/>
          <p:nvPr/>
        </p:nvSpPr>
        <p:spPr>
          <a:xfrm>
            <a:off x="4846056" y="5272009"/>
            <a:ext cx="2186608" cy="554226"/>
          </a:xfrm>
          <a:prstGeom prst="rect">
            <a:avLst/>
          </a:prstGeom>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igh Tower Text" panose="02040502050506030303" pitchFamily="18" charset="0"/>
              </a:rPr>
              <a:t>EDA</a:t>
            </a:r>
          </a:p>
        </p:txBody>
      </p:sp>
      <p:sp>
        <p:nvSpPr>
          <p:cNvPr id="9" name="Rectangle 8">
            <a:extLst>
              <a:ext uri="{FF2B5EF4-FFF2-40B4-BE49-F238E27FC236}">
                <a16:creationId xmlns:a16="http://schemas.microsoft.com/office/drawing/2014/main" id="{69FAF204-6767-7EDD-EC4F-49727ED7C316}"/>
              </a:ext>
            </a:extLst>
          </p:cNvPr>
          <p:cNvSpPr/>
          <p:nvPr/>
        </p:nvSpPr>
        <p:spPr>
          <a:xfrm>
            <a:off x="4850898" y="6171608"/>
            <a:ext cx="2186608" cy="513561"/>
          </a:xfrm>
          <a:prstGeom prst="rect">
            <a:avLst/>
          </a:prstGeom>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igh Tower Text" panose="02040502050506030303" pitchFamily="18" charset="0"/>
              </a:rPr>
              <a:t>Conclusion</a:t>
            </a:r>
          </a:p>
        </p:txBody>
      </p:sp>
      <p:sp>
        <p:nvSpPr>
          <p:cNvPr id="12" name="Rectangle 11">
            <a:extLst>
              <a:ext uri="{FF2B5EF4-FFF2-40B4-BE49-F238E27FC236}">
                <a16:creationId xmlns:a16="http://schemas.microsoft.com/office/drawing/2014/main" id="{9D68B407-3D90-678C-2C1E-89B9DDD87310}"/>
              </a:ext>
            </a:extLst>
          </p:cNvPr>
          <p:cNvSpPr/>
          <p:nvPr/>
        </p:nvSpPr>
        <p:spPr>
          <a:xfrm>
            <a:off x="4867605" y="3374623"/>
            <a:ext cx="2186608" cy="580322"/>
          </a:xfrm>
          <a:prstGeom prst="rect">
            <a:avLst/>
          </a:prstGeom>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igh Tower Text" panose="02040502050506030303" pitchFamily="18" charset="0"/>
              </a:rPr>
              <a:t>Extracting Data</a:t>
            </a:r>
          </a:p>
        </p:txBody>
      </p:sp>
      <p:sp>
        <p:nvSpPr>
          <p:cNvPr id="13" name="Rectangle 12">
            <a:extLst>
              <a:ext uri="{FF2B5EF4-FFF2-40B4-BE49-F238E27FC236}">
                <a16:creationId xmlns:a16="http://schemas.microsoft.com/office/drawing/2014/main" id="{C231DDDE-9BBB-E95F-DD45-BF175AD54ADC}"/>
              </a:ext>
            </a:extLst>
          </p:cNvPr>
          <p:cNvSpPr/>
          <p:nvPr/>
        </p:nvSpPr>
        <p:spPr>
          <a:xfrm>
            <a:off x="4875282" y="4314137"/>
            <a:ext cx="2186608" cy="610432"/>
          </a:xfrm>
          <a:prstGeom prst="rect">
            <a:avLst/>
          </a:prstGeom>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igh Tower Text" panose="02040502050506030303" pitchFamily="18" charset="0"/>
              </a:rPr>
              <a:t>Data Cleaning</a:t>
            </a:r>
          </a:p>
        </p:txBody>
      </p:sp>
      <p:pic>
        <p:nvPicPr>
          <p:cNvPr id="24" name="Picture 23">
            <a:extLst>
              <a:ext uri="{FF2B5EF4-FFF2-40B4-BE49-F238E27FC236}">
                <a16:creationId xmlns:a16="http://schemas.microsoft.com/office/drawing/2014/main" id="{F62A0102-5977-0854-B75E-8D2E808B7949}"/>
              </a:ext>
            </a:extLst>
          </p:cNvPr>
          <p:cNvPicPr>
            <a:picLocks noChangeAspect="1"/>
          </p:cNvPicPr>
          <p:nvPr/>
        </p:nvPicPr>
        <p:blipFill>
          <a:blip r:embed="rId2"/>
          <a:stretch>
            <a:fillRect/>
          </a:stretch>
        </p:blipFill>
        <p:spPr>
          <a:xfrm>
            <a:off x="7644003" y="3191959"/>
            <a:ext cx="1633539" cy="766510"/>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reflection blurRad="6350" stA="50000" endA="275" endPos="40000" dist="101600" dir="5400000" sy="-100000" algn="bl" rotWithShape="0"/>
          </a:effectLst>
        </p:spPr>
      </p:pic>
      <p:pic>
        <p:nvPicPr>
          <p:cNvPr id="26" name="Picture 25">
            <a:extLst>
              <a:ext uri="{FF2B5EF4-FFF2-40B4-BE49-F238E27FC236}">
                <a16:creationId xmlns:a16="http://schemas.microsoft.com/office/drawing/2014/main" id="{635E61E2-83D7-48B2-B694-F74FB922EFC5}"/>
              </a:ext>
            </a:extLst>
          </p:cNvPr>
          <p:cNvPicPr>
            <a:picLocks noChangeAspect="1"/>
          </p:cNvPicPr>
          <p:nvPr/>
        </p:nvPicPr>
        <p:blipFill>
          <a:blip r:embed="rId3"/>
          <a:stretch>
            <a:fillRect/>
          </a:stretch>
        </p:blipFill>
        <p:spPr>
          <a:xfrm>
            <a:off x="3063867" y="1451290"/>
            <a:ext cx="6331220" cy="1232876"/>
          </a:xfrm>
          <a:prstGeom prst="rect">
            <a:avLst/>
          </a:prstGeom>
          <a:ln w="190500" cap="sq">
            <a:solidFill>
              <a:schemeClr val="tx1">
                <a:lumMod val="95000"/>
                <a:lumOff val="5000"/>
              </a:schemeClr>
            </a:solidFill>
            <a:prstDash val="solid"/>
            <a:miter lim="800000"/>
          </a:ln>
          <a:effectLst>
            <a:outerShdw blurRad="254000" algn="bl" rotWithShape="0">
              <a:srgbClr val="000000">
                <a:alpha val="43000"/>
              </a:srgbClr>
            </a:outerShdw>
            <a:reflection blurRad="6350" stA="50000" endA="300" endPos="38500" dist="50800" dir="5400000" sy="-100000" algn="bl" rotWithShape="0"/>
          </a:effectLst>
          <a:scene3d>
            <a:camera prst="perspectiveFront" fov="5400000"/>
            <a:lightRig rig="threePt" dir="t">
              <a:rot lat="0" lon="0" rev="2100000"/>
            </a:lightRig>
          </a:scene3d>
          <a:sp3d extrusionH="25400">
            <a:bevelT w="304800" h="152400" prst="hardEdge"/>
            <a:extrusionClr>
              <a:srgbClr val="000000"/>
            </a:extrusionClr>
          </a:sp3d>
        </p:spPr>
      </p:pic>
      <p:sp>
        <p:nvSpPr>
          <p:cNvPr id="31" name="Rectangle: Rounded Corners 30">
            <a:extLst>
              <a:ext uri="{FF2B5EF4-FFF2-40B4-BE49-F238E27FC236}">
                <a16:creationId xmlns:a16="http://schemas.microsoft.com/office/drawing/2014/main" id="{B05DE8F7-0B5B-0345-7F91-4672FB65AB00}"/>
              </a:ext>
            </a:extLst>
          </p:cNvPr>
          <p:cNvSpPr/>
          <p:nvPr/>
        </p:nvSpPr>
        <p:spPr>
          <a:xfrm>
            <a:off x="754934" y="98072"/>
            <a:ext cx="11135360" cy="87270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Wingdings" panose="05000000000000000000" pitchFamily="2" charset="2"/>
              <a:buChar char="q"/>
            </a:pPr>
            <a:r>
              <a:rPr lang="en-US" sz="2800" b="1" u="sng" dirty="0">
                <a:solidFill>
                  <a:schemeClr val="tx2">
                    <a:lumMod val="10000"/>
                  </a:schemeClr>
                </a:solidFill>
              </a:rPr>
              <a:t>Tools Are Used In Web Scraping On IMDB</a:t>
            </a:r>
            <a:endParaRPr lang="en-US" sz="2800" dirty="0"/>
          </a:p>
        </p:txBody>
      </p:sp>
      <p:cxnSp>
        <p:nvCxnSpPr>
          <p:cNvPr id="43" name="Straight Arrow Connector 42">
            <a:extLst>
              <a:ext uri="{FF2B5EF4-FFF2-40B4-BE49-F238E27FC236}">
                <a16:creationId xmlns:a16="http://schemas.microsoft.com/office/drawing/2014/main" id="{538CD771-A0E1-9A68-38CA-46CB0F45D584}"/>
              </a:ext>
            </a:extLst>
          </p:cNvPr>
          <p:cNvCxnSpPr>
            <a:cxnSpLocks/>
          </p:cNvCxnSpPr>
          <p:nvPr/>
        </p:nvCxnSpPr>
        <p:spPr>
          <a:xfrm>
            <a:off x="3542629" y="2736124"/>
            <a:ext cx="0" cy="392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9" name="Picture 48">
            <a:extLst>
              <a:ext uri="{FF2B5EF4-FFF2-40B4-BE49-F238E27FC236}">
                <a16:creationId xmlns:a16="http://schemas.microsoft.com/office/drawing/2014/main" id="{940E81EF-902D-6E5A-1547-F26D0AB23C86}"/>
              </a:ext>
            </a:extLst>
          </p:cNvPr>
          <p:cNvPicPr>
            <a:picLocks noChangeAspect="1"/>
          </p:cNvPicPr>
          <p:nvPr/>
        </p:nvPicPr>
        <p:blipFill>
          <a:blip r:embed="rId4"/>
          <a:stretch>
            <a:fillRect/>
          </a:stretch>
        </p:blipFill>
        <p:spPr>
          <a:xfrm>
            <a:off x="2696486" y="3242774"/>
            <a:ext cx="1633538" cy="77160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reflection blurRad="6350" stA="50000" endA="275" endPos="40000" dist="101600" dir="5400000" sy="-100000" algn="bl" rotWithShape="0"/>
          </a:effectLst>
        </p:spPr>
      </p:pic>
      <p:cxnSp>
        <p:nvCxnSpPr>
          <p:cNvPr id="52" name="Straight Arrow Connector 51">
            <a:extLst>
              <a:ext uri="{FF2B5EF4-FFF2-40B4-BE49-F238E27FC236}">
                <a16:creationId xmlns:a16="http://schemas.microsoft.com/office/drawing/2014/main" id="{D4E07BCC-2713-761A-D186-CA56A29E28F9}"/>
              </a:ext>
            </a:extLst>
          </p:cNvPr>
          <p:cNvCxnSpPr>
            <a:cxnSpLocks/>
          </p:cNvCxnSpPr>
          <p:nvPr/>
        </p:nvCxnSpPr>
        <p:spPr>
          <a:xfrm>
            <a:off x="8706645" y="2736124"/>
            <a:ext cx="0" cy="367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5AF9DFF6-0692-345E-FD11-1D67477D30F8}"/>
              </a:ext>
            </a:extLst>
          </p:cNvPr>
          <p:cNvCxnSpPr>
            <a:cxnSpLocks/>
          </p:cNvCxnSpPr>
          <p:nvPr/>
        </p:nvCxnSpPr>
        <p:spPr>
          <a:xfrm>
            <a:off x="5941946" y="3970185"/>
            <a:ext cx="0" cy="306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Straight Arrow Connector 85">
            <a:extLst>
              <a:ext uri="{FF2B5EF4-FFF2-40B4-BE49-F238E27FC236}">
                <a16:creationId xmlns:a16="http://schemas.microsoft.com/office/drawing/2014/main" id="{CF4A12B9-9331-D6A2-84E3-ADB2FDEF46A3}"/>
              </a:ext>
            </a:extLst>
          </p:cNvPr>
          <p:cNvCxnSpPr>
            <a:cxnSpLocks/>
          </p:cNvCxnSpPr>
          <p:nvPr/>
        </p:nvCxnSpPr>
        <p:spPr>
          <a:xfrm>
            <a:off x="5941946" y="5847571"/>
            <a:ext cx="0" cy="306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B06FB789-5471-C773-7AB6-E89A9A65E78F}"/>
              </a:ext>
            </a:extLst>
          </p:cNvPr>
          <p:cNvCxnSpPr>
            <a:cxnSpLocks/>
          </p:cNvCxnSpPr>
          <p:nvPr/>
        </p:nvCxnSpPr>
        <p:spPr>
          <a:xfrm>
            <a:off x="5949898" y="4929141"/>
            <a:ext cx="0" cy="306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FC3FE5ED-3D85-4F57-E074-4346AE3B0748}"/>
              </a:ext>
            </a:extLst>
          </p:cNvPr>
          <p:cNvCxnSpPr/>
          <p:nvPr/>
        </p:nvCxnSpPr>
        <p:spPr>
          <a:xfrm>
            <a:off x="4407144" y="3617976"/>
            <a:ext cx="4389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21C9890A-6EF9-2809-8E0C-F752D7978213}"/>
              </a:ext>
            </a:extLst>
          </p:cNvPr>
          <p:cNvCxnSpPr>
            <a:cxnSpLocks/>
          </p:cNvCxnSpPr>
          <p:nvPr/>
        </p:nvCxnSpPr>
        <p:spPr>
          <a:xfrm flipH="1" flipV="1">
            <a:off x="7072501" y="3620117"/>
            <a:ext cx="472114" cy="65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0687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AD66026-F390-3389-9A96-B7E14883F5BD}"/>
              </a:ext>
            </a:extLst>
          </p:cNvPr>
          <p:cNvSpPr/>
          <p:nvPr/>
        </p:nvSpPr>
        <p:spPr>
          <a:xfrm>
            <a:off x="2582333" y="1778000"/>
            <a:ext cx="7476067" cy="1964267"/>
          </a:xfrm>
          <a:prstGeom prst="roundRect">
            <a:avLst/>
          </a:prstGeom>
          <a:effectLst>
            <a:reflection blurRad="6350" stA="50000" endA="300" endPos="55000" dir="5400000" sy="-100000" algn="bl" rotWithShape="0"/>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i="0" dirty="0">
                <a:ln w="6600">
                  <a:solidFill>
                    <a:schemeClr val="accent2"/>
                  </a:solidFill>
                  <a:prstDash val="solid"/>
                </a:ln>
                <a:solidFill>
                  <a:srgbClr val="FFFFFF"/>
                </a:solidFill>
                <a:effectLst>
                  <a:outerShdw dist="38100" dir="2700000" algn="tl" rotWithShape="0">
                    <a:schemeClr val="accent2"/>
                  </a:outerShdw>
                </a:effectLst>
                <a:latin typeface="Google Sans"/>
              </a:rPr>
              <a:t>Visualization</a:t>
            </a:r>
            <a:r>
              <a:rPr lang="en-US" sz="4000" b="1" dirty="0">
                <a:ln w="6600">
                  <a:solidFill>
                    <a:schemeClr val="accent2"/>
                  </a:solidFill>
                  <a:prstDash val="solid"/>
                </a:ln>
                <a:solidFill>
                  <a:srgbClr val="FFFFFF"/>
                </a:solidFill>
                <a:effectLst>
                  <a:outerShdw dist="38100" dir="2700000" algn="tl" rotWithShape="0">
                    <a:schemeClr val="accent2"/>
                  </a:outerShdw>
                </a:effectLst>
              </a:rPr>
              <a:t> On The Data</a:t>
            </a:r>
          </a:p>
        </p:txBody>
      </p:sp>
    </p:spTree>
    <p:extLst>
      <p:ext uri="{BB962C8B-B14F-4D97-AF65-F5344CB8AC3E}">
        <p14:creationId xmlns:p14="http://schemas.microsoft.com/office/powerpoint/2010/main" val="247191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CA2E96D-FAB1-3B52-585E-E2824A77A7CB}"/>
              </a:ext>
            </a:extLst>
          </p:cNvPr>
          <p:cNvSpPr/>
          <p:nvPr/>
        </p:nvSpPr>
        <p:spPr>
          <a:xfrm>
            <a:off x="438795" y="216084"/>
            <a:ext cx="10913165" cy="13517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b="1" dirty="0">
                <a:latin typeface="Aptos" panose="020B0004020202020204" pitchFamily="34" charset="0"/>
              </a:rPr>
              <a:t>We Can Observe that 2024 has maximum number of movie released  .</a:t>
            </a:r>
          </a:p>
          <a:p>
            <a:pPr marL="285750" indent="-285750">
              <a:buFont typeface="Arial" panose="020B0604020202020204" pitchFamily="34" charset="0"/>
              <a:buChar char="•"/>
            </a:pPr>
            <a:r>
              <a:rPr lang="en-US" sz="1600" b="1" dirty="0">
                <a:latin typeface="Aptos" panose="020B0004020202020204" pitchFamily="34" charset="0"/>
              </a:rPr>
              <a:t>In The histogram Plot Shows Movies Ratings is to easily understand the Ratings of movies</a:t>
            </a:r>
          </a:p>
          <a:p>
            <a:pPr marL="285750" indent="-285750">
              <a:buFont typeface="Arial" panose="020B0604020202020204" pitchFamily="34" charset="0"/>
              <a:buChar char="•"/>
            </a:pPr>
            <a:r>
              <a:rPr lang="en-US" sz="1600" b="1" dirty="0">
                <a:latin typeface="Aptos" panose="020B0004020202020204" pitchFamily="34" charset="0"/>
              </a:rPr>
              <a:t>The histogram shows that the majority of movies received ratings around 7.</a:t>
            </a:r>
          </a:p>
          <a:p>
            <a:pPr marL="285750" indent="-285750">
              <a:buFont typeface="Arial" panose="020B0604020202020204" pitchFamily="34" charset="0"/>
              <a:buChar char="•"/>
            </a:pPr>
            <a:r>
              <a:rPr lang="en-US" sz="1600" b="1" dirty="0">
                <a:latin typeface="Aptos" panose="020B0004020202020204" pitchFamily="34" charset="0"/>
              </a:rPr>
              <a:t>The Fewer movies receive ratings that were much higher and lower</a:t>
            </a:r>
          </a:p>
        </p:txBody>
      </p:sp>
      <p:pic>
        <p:nvPicPr>
          <p:cNvPr id="12" name="Picture 11">
            <a:extLst>
              <a:ext uri="{FF2B5EF4-FFF2-40B4-BE49-F238E27FC236}">
                <a16:creationId xmlns:a16="http://schemas.microsoft.com/office/drawing/2014/main" id="{BFDD800E-F6A4-0BB7-6BF2-20569975E166}"/>
              </a:ext>
            </a:extLst>
          </p:cNvPr>
          <p:cNvPicPr>
            <a:picLocks noChangeAspect="1"/>
          </p:cNvPicPr>
          <p:nvPr/>
        </p:nvPicPr>
        <p:blipFill>
          <a:blip r:embed="rId2"/>
          <a:stretch>
            <a:fillRect/>
          </a:stretch>
        </p:blipFill>
        <p:spPr>
          <a:xfrm>
            <a:off x="304286" y="2318173"/>
            <a:ext cx="5218041" cy="4403035"/>
          </a:xfrm>
          <a:prstGeom prst="snip2DiagRect">
            <a:avLst/>
          </a:prstGeom>
          <a:solidFill>
            <a:srgbClr val="FFFFFF">
              <a:shade val="85000"/>
            </a:srgbClr>
          </a:solidFill>
          <a:ln w="88900" cap="sq">
            <a:solidFill>
              <a:schemeClr val="tx1">
                <a:lumMod val="95000"/>
                <a:lumOff val="5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314AF55-1D56-1E65-AB33-D72F57F9CA70}"/>
              </a:ext>
            </a:extLst>
          </p:cNvPr>
          <p:cNvPicPr>
            <a:picLocks noChangeAspect="1"/>
          </p:cNvPicPr>
          <p:nvPr/>
        </p:nvPicPr>
        <p:blipFill>
          <a:blip r:embed="rId3"/>
          <a:stretch>
            <a:fillRect/>
          </a:stretch>
        </p:blipFill>
        <p:spPr>
          <a:xfrm>
            <a:off x="5987331" y="1844040"/>
            <a:ext cx="5502965" cy="4403035"/>
          </a:xfrm>
          <a:prstGeom prst="rect">
            <a:avLst/>
          </a:prstGeom>
          <a:ln>
            <a:solidFill>
              <a:schemeClr val="tx1">
                <a:lumMod val="95000"/>
                <a:lumOff val="5000"/>
              </a:schemeClr>
            </a:solidFill>
          </a:ln>
        </p:spPr>
      </p:pic>
    </p:spTree>
    <p:extLst>
      <p:ext uri="{BB962C8B-B14F-4D97-AF65-F5344CB8AC3E}">
        <p14:creationId xmlns:p14="http://schemas.microsoft.com/office/powerpoint/2010/main" val="2984549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FFEB1D0-724E-3407-7005-25399B03D11F}"/>
              </a:ext>
            </a:extLst>
          </p:cNvPr>
          <p:cNvSpPr/>
          <p:nvPr/>
        </p:nvSpPr>
        <p:spPr>
          <a:xfrm>
            <a:off x="258418" y="248478"/>
            <a:ext cx="5642850" cy="21475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b="1" dirty="0"/>
              <a:t>This </a:t>
            </a:r>
            <a:r>
              <a:rPr lang="en-US" sz="2000" b="1" i="0" dirty="0">
                <a:solidFill>
                  <a:srgbClr val="FFFFFF"/>
                </a:solidFill>
                <a:effectLst/>
                <a:latin typeface="Google Sans"/>
              </a:rPr>
              <a:t>Visualization is about the Movies with rating</a:t>
            </a:r>
          </a:p>
          <a:p>
            <a:pPr marL="285750" indent="-285750">
              <a:buFont typeface="Arial" panose="020B0604020202020204" pitchFamily="34" charset="0"/>
              <a:buChar char="•"/>
            </a:pPr>
            <a:r>
              <a:rPr lang="en-US" sz="2000" b="1" dirty="0">
                <a:solidFill>
                  <a:srgbClr val="FFFFFF"/>
                </a:solidFill>
                <a:latin typeface="Google Sans"/>
              </a:rPr>
              <a:t>The movies we </a:t>
            </a:r>
            <a:r>
              <a:rPr lang="en-US" sz="2000" b="1" dirty="0" err="1">
                <a:solidFill>
                  <a:srgbClr val="FFFFFF"/>
                </a:solidFill>
                <a:latin typeface="Google Sans"/>
              </a:rPr>
              <a:t>categorised</a:t>
            </a:r>
            <a:r>
              <a:rPr lang="en-US" sz="2000" b="1" dirty="0">
                <a:solidFill>
                  <a:srgbClr val="FFFFFF"/>
                </a:solidFill>
                <a:latin typeface="Google Sans"/>
              </a:rPr>
              <a:t> into GOOD,AVERAGE,BAD</a:t>
            </a:r>
            <a:r>
              <a:rPr lang="en-US" sz="2000" b="1" dirty="0"/>
              <a:t> based Upon ratings</a:t>
            </a:r>
          </a:p>
        </p:txBody>
      </p:sp>
      <p:pic>
        <p:nvPicPr>
          <p:cNvPr id="10" name="Picture 9">
            <a:extLst>
              <a:ext uri="{FF2B5EF4-FFF2-40B4-BE49-F238E27FC236}">
                <a16:creationId xmlns:a16="http://schemas.microsoft.com/office/drawing/2014/main" id="{0C3D4016-CF91-AA85-556F-E16D70CB77D1}"/>
              </a:ext>
            </a:extLst>
          </p:cNvPr>
          <p:cNvPicPr>
            <a:picLocks noChangeAspect="1"/>
          </p:cNvPicPr>
          <p:nvPr/>
        </p:nvPicPr>
        <p:blipFill>
          <a:blip r:embed="rId2"/>
          <a:stretch>
            <a:fillRect/>
          </a:stretch>
        </p:blipFill>
        <p:spPr>
          <a:xfrm>
            <a:off x="258418" y="2750753"/>
            <a:ext cx="5705059" cy="3858769"/>
          </a:xfrm>
          <a:prstGeom prst="round2DiagRect">
            <a:avLst>
              <a:gd name="adj1" fmla="val 16667"/>
              <a:gd name="adj2" fmla="val 0"/>
            </a:avLst>
          </a:prstGeom>
          <a:ln w="88900" cap="sq">
            <a:solidFill>
              <a:schemeClr val="tx1">
                <a:lumMod val="95000"/>
                <a:lumOff val="5000"/>
              </a:schemeClr>
            </a:solidFill>
            <a:miter lim="800000"/>
          </a:ln>
          <a:effectLst>
            <a:outerShdw blurRad="254000" algn="tl" rotWithShape="0">
              <a:srgbClr val="000000">
                <a:alpha val="43000"/>
              </a:srgbClr>
            </a:outerShdw>
          </a:effectLst>
        </p:spPr>
      </p:pic>
      <p:pic>
        <p:nvPicPr>
          <p:cNvPr id="12" name="Picture 11">
            <a:extLst>
              <a:ext uri="{FF2B5EF4-FFF2-40B4-BE49-F238E27FC236}">
                <a16:creationId xmlns:a16="http://schemas.microsoft.com/office/drawing/2014/main" id="{654CCD4B-747F-28B9-0240-3A6C606DD31A}"/>
              </a:ext>
            </a:extLst>
          </p:cNvPr>
          <p:cNvPicPr>
            <a:picLocks noChangeAspect="1"/>
          </p:cNvPicPr>
          <p:nvPr/>
        </p:nvPicPr>
        <p:blipFill>
          <a:blip r:embed="rId3"/>
          <a:stretch>
            <a:fillRect/>
          </a:stretch>
        </p:blipFill>
        <p:spPr>
          <a:xfrm>
            <a:off x="6397858" y="62343"/>
            <a:ext cx="5705059" cy="3544457"/>
          </a:xfrm>
          <a:prstGeom prst="rect">
            <a:avLst/>
          </a:prstGeom>
          <a:ln>
            <a:solidFill>
              <a:schemeClr val="tx1"/>
            </a:solidFill>
          </a:ln>
        </p:spPr>
      </p:pic>
      <p:sp>
        <p:nvSpPr>
          <p:cNvPr id="2" name="Rectangle: Rounded Corners 1">
            <a:extLst>
              <a:ext uri="{FF2B5EF4-FFF2-40B4-BE49-F238E27FC236}">
                <a16:creationId xmlns:a16="http://schemas.microsoft.com/office/drawing/2014/main" id="{E5B72713-74B8-5F08-5D71-51A06A4AD8EA}"/>
              </a:ext>
            </a:extLst>
          </p:cNvPr>
          <p:cNvSpPr/>
          <p:nvPr/>
        </p:nvSpPr>
        <p:spPr>
          <a:xfrm>
            <a:off x="6397858" y="3810000"/>
            <a:ext cx="5642850" cy="22531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This Visualization is on distribution of movies by runtime</a:t>
            </a:r>
          </a:p>
          <a:p>
            <a:pPr marL="285750" indent="-285750">
              <a:buFont typeface="Arial" panose="020B0604020202020204" pitchFamily="34" charset="0"/>
              <a:buChar char="•"/>
            </a:pPr>
            <a:r>
              <a:rPr lang="en-US" sz="1800" b="1" dirty="0"/>
              <a:t>The data suggests that the average runtime of movies has been increasing over time.</a:t>
            </a:r>
          </a:p>
        </p:txBody>
      </p:sp>
    </p:spTree>
    <p:extLst>
      <p:ext uri="{BB962C8B-B14F-4D97-AF65-F5344CB8AC3E}">
        <p14:creationId xmlns:p14="http://schemas.microsoft.com/office/powerpoint/2010/main" val="2373374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20B288F-1B4A-C8D6-3F27-39EB9AE911C5}"/>
              </a:ext>
            </a:extLst>
          </p:cNvPr>
          <p:cNvSpPr/>
          <p:nvPr/>
        </p:nvSpPr>
        <p:spPr>
          <a:xfrm>
            <a:off x="189188" y="1041400"/>
            <a:ext cx="5551212" cy="22840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This visualization on movie duration vs gross By Scatterplot</a:t>
            </a:r>
          </a:p>
          <a:p>
            <a:pPr marL="285750" indent="-285750">
              <a:buFont typeface="Arial" panose="020B0604020202020204" pitchFamily="34" charset="0"/>
              <a:buChar char="•"/>
            </a:pPr>
            <a:r>
              <a:rPr lang="en-US" sz="1800" b="1" dirty="0"/>
              <a:t>correlation between duration and earnings, meaning that longer movies tend to earn more than shorter ones</a:t>
            </a:r>
            <a:r>
              <a:rPr lang="en-US" dirty="0"/>
              <a:t>. </a:t>
            </a:r>
          </a:p>
          <a:p>
            <a:pPr marL="285750" indent="-285750">
              <a:buFont typeface="Arial" panose="020B0604020202020204" pitchFamily="34" charset="0"/>
              <a:buChar char="•"/>
            </a:pPr>
            <a:r>
              <a:rPr lang="en-US" sz="1800" b="1" dirty="0"/>
              <a:t>Here we Can See that Some of Them outliers on Gross</a:t>
            </a:r>
          </a:p>
        </p:txBody>
      </p:sp>
      <p:pic>
        <p:nvPicPr>
          <p:cNvPr id="7" name="Picture 6">
            <a:extLst>
              <a:ext uri="{FF2B5EF4-FFF2-40B4-BE49-F238E27FC236}">
                <a16:creationId xmlns:a16="http://schemas.microsoft.com/office/drawing/2014/main" id="{71650677-036B-5317-0AE9-A368F0FF1520}"/>
              </a:ext>
            </a:extLst>
          </p:cNvPr>
          <p:cNvPicPr>
            <a:picLocks noChangeAspect="1"/>
          </p:cNvPicPr>
          <p:nvPr/>
        </p:nvPicPr>
        <p:blipFill>
          <a:blip r:embed="rId2"/>
          <a:stretch>
            <a:fillRect/>
          </a:stretch>
        </p:blipFill>
        <p:spPr>
          <a:xfrm>
            <a:off x="62188" y="3547533"/>
            <a:ext cx="5770881" cy="3285066"/>
          </a:xfrm>
          <a:prstGeom prst="rect">
            <a:avLst/>
          </a:prstGeom>
          <a:ln>
            <a:solidFill>
              <a:schemeClr val="tx1">
                <a:lumMod val="95000"/>
                <a:lumOff val="5000"/>
              </a:schemeClr>
            </a:solidFill>
          </a:ln>
        </p:spPr>
      </p:pic>
      <p:pic>
        <p:nvPicPr>
          <p:cNvPr id="9" name="Picture 8">
            <a:extLst>
              <a:ext uri="{FF2B5EF4-FFF2-40B4-BE49-F238E27FC236}">
                <a16:creationId xmlns:a16="http://schemas.microsoft.com/office/drawing/2014/main" id="{92E253CE-0CB8-D733-07FB-915C92B3C9AA}"/>
              </a:ext>
            </a:extLst>
          </p:cNvPr>
          <p:cNvPicPr>
            <a:picLocks noChangeAspect="1"/>
          </p:cNvPicPr>
          <p:nvPr/>
        </p:nvPicPr>
        <p:blipFill>
          <a:blip r:embed="rId3"/>
          <a:stretch>
            <a:fillRect/>
          </a:stretch>
        </p:blipFill>
        <p:spPr>
          <a:xfrm>
            <a:off x="6451601" y="93133"/>
            <a:ext cx="5624787" cy="3865378"/>
          </a:xfrm>
          <a:prstGeom prst="rect">
            <a:avLst/>
          </a:prstGeom>
          <a:ln>
            <a:solidFill>
              <a:schemeClr val="tx1">
                <a:lumMod val="95000"/>
                <a:lumOff val="5000"/>
              </a:schemeClr>
            </a:solidFill>
          </a:ln>
        </p:spPr>
      </p:pic>
      <p:sp>
        <p:nvSpPr>
          <p:cNvPr id="2" name="Oval 1">
            <a:extLst>
              <a:ext uri="{FF2B5EF4-FFF2-40B4-BE49-F238E27FC236}">
                <a16:creationId xmlns:a16="http://schemas.microsoft.com/office/drawing/2014/main" id="{EA5CD3C0-E58B-EB3D-16E7-68F6ACC7ADD2}"/>
              </a:ext>
            </a:extLst>
          </p:cNvPr>
          <p:cNvSpPr/>
          <p:nvPr/>
        </p:nvSpPr>
        <p:spPr>
          <a:xfrm>
            <a:off x="6096000" y="4114801"/>
            <a:ext cx="5867400" cy="2133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The trend appears to be that movies with a longer duration have higher ratings</a:t>
            </a:r>
          </a:p>
          <a:p>
            <a:pPr marL="285750" indent="-285750">
              <a:buFont typeface="Arial" panose="020B0604020202020204" pitchFamily="34" charset="0"/>
              <a:buChar char="•"/>
            </a:pPr>
            <a:r>
              <a:rPr lang="en-US" sz="1800" b="1" dirty="0"/>
              <a:t>It is Visualized by Scatterplot</a:t>
            </a:r>
          </a:p>
        </p:txBody>
      </p:sp>
      <p:sp>
        <p:nvSpPr>
          <p:cNvPr id="3" name="Oval 2">
            <a:extLst>
              <a:ext uri="{FF2B5EF4-FFF2-40B4-BE49-F238E27FC236}">
                <a16:creationId xmlns:a16="http://schemas.microsoft.com/office/drawing/2014/main" id="{66B62D5C-D9FE-EB7A-1227-6B1B8A66F5E5}"/>
              </a:ext>
            </a:extLst>
          </p:cNvPr>
          <p:cNvSpPr/>
          <p:nvPr/>
        </p:nvSpPr>
        <p:spPr>
          <a:xfrm>
            <a:off x="1316336" y="93133"/>
            <a:ext cx="3217333" cy="872066"/>
          </a:xfrm>
          <a:prstGeom prst="ellipse">
            <a:avLst/>
          </a:prstGeom>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n w="9525">
                  <a:solidFill>
                    <a:schemeClr val="bg1"/>
                  </a:solidFill>
                  <a:prstDash val="solid"/>
                </a:ln>
                <a:solidFill>
                  <a:schemeClr val="tx1"/>
                </a:solidFill>
                <a:effectLst>
                  <a:outerShdw blurRad="12700" dist="38100" dir="2700000" algn="tl" rotWithShape="0">
                    <a:schemeClr val="bg1">
                      <a:lumMod val="50000"/>
                    </a:schemeClr>
                  </a:outerShdw>
                </a:effectLst>
              </a:rPr>
              <a:t>Scatter Plot</a:t>
            </a:r>
          </a:p>
        </p:txBody>
      </p:sp>
    </p:spTree>
    <p:extLst>
      <p:ext uri="{BB962C8B-B14F-4D97-AF65-F5344CB8AC3E}">
        <p14:creationId xmlns:p14="http://schemas.microsoft.com/office/powerpoint/2010/main" val="3829646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D686A6E-1267-6245-E438-D2D3AECE6662}"/>
              </a:ext>
            </a:extLst>
          </p:cNvPr>
          <p:cNvSpPr/>
          <p:nvPr/>
        </p:nvSpPr>
        <p:spPr>
          <a:xfrm>
            <a:off x="329775" y="4495669"/>
            <a:ext cx="4998720" cy="17757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The bar chart shows that the average rating of movies is higher for movies that are longer on overall Years</a:t>
            </a:r>
          </a:p>
          <a:p>
            <a:pPr marL="285750" indent="-285750">
              <a:buFont typeface="Arial" panose="020B0604020202020204" pitchFamily="34" charset="0"/>
              <a:buChar char="•"/>
            </a:pPr>
            <a:endParaRPr lang="en-US" b="1" dirty="0"/>
          </a:p>
        </p:txBody>
      </p:sp>
      <p:pic>
        <p:nvPicPr>
          <p:cNvPr id="8" name="Picture 7">
            <a:extLst>
              <a:ext uri="{FF2B5EF4-FFF2-40B4-BE49-F238E27FC236}">
                <a16:creationId xmlns:a16="http://schemas.microsoft.com/office/drawing/2014/main" id="{D54B6758-0AD8-CD9E-8272-864665C153F5}"/>
              </a:ext>
            </a:extLst>
          </p:cNvPr>
          <p:cNvPicPr>
            <a:picLocks noChangeAspect="1"/>
          </p:cNvPicPr>
          <p:nvPr/>
        </p:nvPicPr>
        <p:blipFill>
          <a:blip r:embed="rId2"/>
          <a:stretch>
            <a:fillRect/>
          </a:stretch>
        </p:blipFill>
        <p:spPr>
          <a:xfrm>
            <a:off x="180339" y="103809"/>
            <a:ext cx="5466927" cy="4008520"/>
          </a:xfrm>
          <a:prstGeom prst="rect">
            <a:avLst/>
          </a:prstGeom>
          <a:ln>
            <a:solidFill>
              <a:schemeClr val="tx1">
                <a:lumMod val="95000"/>
                <a:lumOff val="5000"/>
              </a:schemeClr>
            </a:solidFill>
          </a:ln>
        </p:spPr>
      </p:pic>
      <p:pic>
        <p:nvPicPr>
          <p:cNvPr id="10" name="Picture 9">
            <a:extLst>
              <a:ext uri="{FF2B5EF4-FFF2-40B4-BE49-F238E27FC236}">
                <a16:creationId xmlns:a16="http://schemas.microsoft.com/office/drawing/2014/main" id="{A1564F1F-6BEB-EBC2-FE38-5677F450DF5A}"/>
              </a:ext>
            </a:extLst>
          </p:cNvPr>
          <p:cNvPicPr>
            <a:picLocks noChangeAspect="1"/>
          </p:cNvPicPr>
          <p:nvPr/>
        </p:nvPicPr>
        <p:blipFill>
          <a:blip r:embed="rId3"/>
          <a:stretch>
            <a:fillRect/>
          </a:stretch>
        </p:blipFill>
        <p:spPr>
          <a:xfrm>
            <a:off x="5800016" y="2820439"/>
            <a:ext cx="6211645" cy="3350460"/>
          </a:xfrm>
          <a:prstGeom prst="rect">
            <a:avLst/>
          </a:prstGeom>
          <a:ln>
            <a:solidFill>
              <a:schemeClr val="tx1">
                <a:lumMod val="95000"/>
                <a:lumOff val="5000"/>
              </a:schemeClr>
            </a:solidFill>
          </a:ln>
        </p:spPr>
      </p:pic>
      <p:sp>
        <p:nvSpPr>
          <p:cNvPr id="3" name="Oval 2">
            <a:extLst>
              <a:ext uri="{FF2B5EF4-FFF2-40B4-BE49-F238E27FC236}">
                <a16:creationId xmlns:a16="http://schemas.microsoft.com/office/drawing/2014/main" id="{8A1EE3A7-A707-2E22-1A7C-25B0554C0F7D}"/>
              </a:ext>
            </a:extLst>
          </p:cNvPr>
          <p:cNvSpPr/>
          <p:nvPr/>
        </p:nvSpPr>
        <p:spPr>
          <a:xfrm>
            <a:off x="6206067" y="211667"/>
            <a:ext cx="5130800" cy="239606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800" b="1" dirty="0"/>
              <a:t>This Visualization is based upon comparison of rating And Gross Values</a:t>
            </a:r>
          </a:p>
        </p:txBody>
      </p:sp>
    </p:spTree>
    <p:extLst>
      <p:ext uri="{BB962C8B-B14F-4D97-AF65-F5344CB8AC3E}">
        <p14:creationId xmlns:p14="http://schemas.microsoft.com/office/powerpoint/2010/main" val="2045624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38F63-23CD-62EE-3BF7-45FA04170C6A}"/>
              </a:ext>
            </a:extLst>
          </p:cNvPr>
          <p:cNvPicPr>
            <a:picLocks noChangeAspect="1"/>
          </p:cNvPicPr>
          <p:nvPr/>
        </p:nvPicPr>
        <p:blipFill>
          <a:blip r:embed="rId2"/>
          <a:stretch>
            <a:fillRect/>
          </a:stretch>
        </p:blipFill>
        <p:spPr>
          <a:xfrm>
            <a:off x="1088887" y="1884310"/>
            <a:ext cx="9541860" cy="4267570"/>
          </a:xfrm>
          <a:prstGeom prst="rect">
            <a:avLst/>
          </a:prstGeom>
          <a:ln>
            <a:solidFill>
              <a:schemeClr val="tx1">
                <a:lumMod val="95000"/>
                <a:lumOff val="5000"/>
              </a:schemeClr>
            </a:solidFill>
          </a:ln>
        </p:spPr>
      </p:pic>
      <p:sp>
        <p:nvSpPr>
          <p:cNvPr id="4" name="Rectangle: Rounded Corners 3">
            <a:extLst>
              <a:ext uri="{FF2B5EF4-FFF2-40B4-BE49-F238E27FC236}">
                <a16:creationId xmlns:a16="http://schemas.microsoft.com/office/drawing/2014/main" id="{2C6E6286-D645-B59A-4463-585883A33EEC}"/>
              </a:ext>
            </a:extLst>
          </p:cNvPr>
          <p:cNvSpPr/>
          <p:nvPr/>
        </p:nvSpPr>
        <p:spPr>
          <a:xfrm>
            <a:off x="1617133" y="135467"/>
            <a:ext cx="8619067" cy="1551093"/>
          </a:xfrm>
          <a:prstGeom prst="roundRect">
            <a:avLst/>
          </a:prstGeom>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800" b="1" dirty="0"/>
              <a:t>This word cloud represents the popularity of different movie genres. The size of the word reflects the number of movies that belong to that genre.</a:t>
            </a:r>
          </a:p>
          <a:p>
            <a:pPr marL="342900" indent="-342900">
              <a:buFont typeface="Arial" panose="020B0604020202020204" pitchFamily="34" charset="0"/>
              <a:buChar char="•"/>
            </a:pPr>
            <a:r>
              <a:rPr lang="en-US" sz="1800" b="1" dirty="0"/>
              <a:t>It's evident that "Drama" is the most popular genre, followed by "Comedy", "Thriller" and "Romance“ Etc.</a:t>
            </a:r>
          </a:p>
        </p:txBody>
      </p:sp>
    </p:spTree>
    <p:extLst>
      <p:ext uri="{BB962C8B-B14F-4D97-AF65-F5344CB8AC3E}">
        <p14:creationId xmlns:p14="http://schemas.microsoft.com/office/powerpoint/2010/main" val="224529395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TotalTime>
  <Words>825</Words>
  <Application>Microsoft Office PowerPoint</Application>
  <PresentationFormat>Widescreen</PresentationFormat>
  <Paragraphs>61</Paragraphs>
  <Slides>15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Papyrus</vt:lpstr>
      <vt:lpstr>Libre Baskerville</vt:lpstr>
      <vt:lpstr>Wingdings</vt:lpstr>
      <vt:lpstr>High Tower Text</vt:lpstr>
      <vt:lpstr>Google Sans</vt:lpstr>
      <vt:lpstr>Magneto</vt:lpstr>
      <vt:lpstr>Calibri</vt:lpstr>
      <vt:lpstr>Colonna MT</vt:lpstr>
      <vt:lpstr>Bahnschrift SemiBold</vt:lpstr>
      <vt:lpstr>Arial</vt:lpstr>
      <vt:lpstr>Algerian</vt:lpstr>
      <vt:lpstr>Baskerville Old Face</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bhanu prakash</cp:lastModifiedBy>
  <cp:revision>29</cp:revision>
  <dcterms:created xsi:type="dcterms:W3CDTF">2021-02-16T05:19:01Z</dcterms:created>
  <dcterms:modified xsi:type="dcterms:W3CDTF">2024-10-19T09:22:31Z</dcterms:modified>
</cp:coreProperties>
</file>